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 r="-6593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6" name="矩形 3075"/>
          <p:cNvSpPr/>
          <p:nvPr/>
        </p:nvSpPr>
        <p:spPr>
          <a:xfrm>
            <a:off x="1116013" y="1916113"/>
            <a:ext cx="7056437" cy="1470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5400" dirty="0">
                <a:ea typeface="华文新魏" panose="02010800040101010101" pitchFamily="2" charset="-122"/>
              </a:rPr>
              <a:t>针对部分适龄儿童或少年延缓入学、休学等特殊需求的政策解读</a:t>
            </a:r>
            <a:endParaRPr lang="zh-CN" altLang="en-US" sz="5400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 r="-13062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835150" y="2420938"/>
            <a:ext cx="6623050" cy="1470025"/>
          </a:xfrm>
          <a:ln/>
        </p:spPr>
        <p:txBody>
          <a:bodyPr anchor="ctr" anchorCtr="0"/>
          <a:p>
            <a:pPr algn="l" defTabSz="914400">
              <a:buClrTx/>
              <a:buSzTx/>
              <a:buFontTx/>
              <a:buNone/>
            </a:pPr>
            <a:r>
              <a:rPr lang="zh-CN" altLang="en-US" sz="3200" kern="1200" baseline="0" dirty="0">
                <a:latin typeface="Arial" panose="020B0604020202020204" pitchFamily="34" charset="0"/>
                <a:ea typeface="华文新魏" panose="02010800040101010101" pitchFamily="2" charset="-122"/>
              </a:rPr>
              <a:t>一、延缓入学。</a:t>
            </a:r>
            <a:br>
              <a:rPr lang="zh-CN" altLang="en-US" sz="3200" kern="1200" baseline="0" dirty="0">
                <a:latin typeface="Arial" panose="020B0604020202020204" pitchFamily="34" charset="0"/>
                <a:ea typeface="华文新魏" panose="02010800040101010101" pitchFamily="2" charset="-122"/>
              </a:rPr>
            </a:br>
            <a:br>
              <a:rPr lang="zh-CN" altLang="en-US" sz="3200" kern="1200" baseline="0" dirty="0">
                <a:latin typeface="Arial" panose="020B0604020202020204" pitchFamily="34" charset="0"/>
                <a:ea typeface="华文新魏" panose="02010800040101010101" pitchFamily="2" charset="-122"/>
              </a:rPr>
            </a:br>
            <a:r>
              <a:rPr lang="zh-CN" altLang="en-US" sz="3200" kern="1200" baseline="0" dirty="0">
                <a:latin typeface="Arial" panose="020B0604020202020204" pitchFamily="34" charset="0"/>
                <a:ea typeface="华文新魏" panose="02010800040101010101" pitchFamily="2" charset="-122"/>
              </a:rPr>
              <a:t>      适龄儿童、少年因身体状况需要延缓入学的，应由其父母或者其他法定监护人向所在学校提出申请，按规定办理暂缓入学手续，并报当地教育主管部门批准。</a:t>
            </a:r>
            <a:endParaRPr lang="zh-CN" altLang="en-US" sz="3200" kern="1200" baseline="0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 r="-13026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1547813" y="549275"/>
            <a:ext cx="7427912" cy="4525963"/>
          </a:xfrm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二、休学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学生因身体状况或其他特殊原因无法坚持正常学习，可以申请休学，休学条件和程序：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）由学生本人及其父母或其他法定监护人填写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安徽省中小学学生休学申请表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，向学校申请休学；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申请表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由学生所在学校出具。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）因病申请休学的，应出具县级及以上医院证明、病历及医疗收费发票等；因其他特殊原因休学的，应提供有关证明材料；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）学校认真核实学生休学条件及相关证明材料，符合条件后，签字盖章后报所属县区教育局审批。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）对于同意休学的，由学校通过学籍系统发起休学申请（需上传相关证明材料原件的电子照片）；不符合条件的，由学校做好解释工作；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）学校主管教育行政部门在学籍系统中核办。学生休学期限一般为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学年，休学期满仍不能复学的，可申请延长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 r="-44321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1835150" y="1125538"/>
            <a:ext cx="6886575" cy="4525962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三、特殊需求入学。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）残疾学生入学。确保“三残”适龄儿童少年按政策接受义务教育。学校不得拒绝接收具有接受普通教育能力的残疾适龄儿童、少年随班就读，应为其学习、康复提供帮助。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）外地返乡小学毕业生入学。回乡就读我市初中的外地小学应届毕业生，需携带原就读小学毕业证明材料、全国学籍号、户口簿等相关材料到户籍所在地教育主管部门入学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WPS 演示</Application>
  <PresentationFormat>在屏幕上显示</PresentationFormat>
  <Paragraphs>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华文新魏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张三</dc:creator>
  <cp:lastModifiedBy>Administrator</cp:lastModifiedBy>
  <cp:revision>3</cp:revision>
  <dcterms:created xsi:type="dcterms:W3CDTF">2022-06-07T02:38:09Z</dcterms:created>
  <dcterms:modified xsi:type="dcterms:W3CDTF">2024-02-01T08:10:09Z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932A3B74F00A4980B38084EFCC05100A_13</vt:lpwstr>
  </property>
  <property fmtid="{D5CDD505-2E9C-101B-9397-08002B2CF9AE}" pid="3" name="KSOProductBuildVer">
    <vt:lpwstr>2052-12.1.0.16309</vt:lpwstr>
  </property>
</Properties>
</file>